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7"/>
  </p:notesMasterIdLst>
  <p:handoutMasterIdLst>
    <p:handoutMasterId r:id="rId38"/>
  </p:handoutMasterIdLst>
  <p:sldIdLst>
    <p:sldId id="277" r:id="rId3"/>
    <p:sldId id="267" r:id="rId4"/>
    <p:sldId id="305" r:id="rId5"/>
    <p:sldId id="307" r:id="rId6"/>
    <p:sldId id="274" r:id="rId7"/>
    <p:sldId id="270" r:id="rId8"/>
    <p:sldId id="269" r:id="rId9"/>
    <p:sldId id="278" r:id="rId10"/>
    <p:sldId id="272" r:id="rId11"/>
    <p:sldId id="282" r:id="rId12"/>
    <p:sldId id="279" r:id="rId13"/>
    <p:sldId id="280" r:id="rId14"/>
    <p:sldId id="273" r:id="rId15"/>
    <p:sldId id="308" r:id="rId16"/>
    <p:sldId id="289" r:id="rId17"/>
    <p:sldId id="296" r:id="rId18"/>
    <p:sldId id="290" r:id="rId19"/>
    <p:sldId id="309" r:id="rId20"/>
    <p:sldId id="275" r:id="rId21"/>
    <p:sldId id="297" r:id="rId22"/>
    <p:sldId id="292" r:id="rId23"/>
    <p:sldId id="293" r:id="rId24"/>
    <p:sldId id="311" r:id="rId25"/>
    <p:sldId id="312" r:id="rId26"/>
    <p:sldId id="298" r:id="rId27"/>
    <p:sldId id="291" r:id="rId28"/>
    <p:sldId id="310" r:id="rId29"/>
    <p:sldId id="281" r:id="rId30"/>
    <p:sldId id="299" r:id="rId31"/>
    <p:sldId id="300" r:id="rId32"/>
    <p:sldId id="301" r:id="rId33"/>
    <p:sldId id="302" r:id="rId34"/>
    <p:sldId id="304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B62"/>
    <a:srgbClr val="47747D"/>
    <a:srgbClr val="4F818B"/>
    <a:srgbClr val="000000"/>
    <a:srgbClr val="CC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60" y="87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412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pPr/>
              <a:t>10/28/2014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www.byrneweb.com/ben/graphics/traditional/manufact.gif"/>
          <p:cNvPicPr>
            <a:picLocks noChangeAspect="1" noChangeArrowheads="1"/>
          </p:cNvPicPr>
          <p:nvPr/>
        </p:nvPicPr>
        <p:blipFill>
          <a:blip r:embed="rId2">
            <a:lum bright="3000" contrast="5000"/>
          </a:blip>
          <a:srcRect/>
          <a:stretch>
            <a:fillRect/>
          </a:stretch>
        </p:blipFill>
        <p:spPr bwMode="auto">
          <a:xfrm flipH="1">
            <a:off x="4585855" y="304800"/>
            <a:ext cx="3241963" cy="24244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418" y="3056018"/>
            <a:ext cx="11790218" cy="2185787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Baskerville Old Face" pitchFamily="18" charset="0"/>
              </a:rPr>
              <a:t>Web-Based Ordering</a:t>
            </a:r>
            <a:br>
              <a:rPr lang="en-US" sz="5400" dirty="0" smtClean="0">
                <a:latin typeface="Baskerville Old Face" pitchFamily="18" charset="0"/>
              </a:rPr>
            </a:br>
            <a:r>
              <a:rPr lang="en-US" sz="5400" dirty="0" smtClean="0">
                <a:latin typeface="Baskerville Old Face" pitchFamily="18" charset="0"/>
              </a:rPr>
              <a:t>&amp; Ingredient estimating for bakery Manufacturer</a:t>
            </a:r>
            <a:endParaRPr lang="en-US" sz="5400" dirty="0">
              <a:latin typeface="Baskerville Old Face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500470"/>
            <a:ext cx="10210800" cy="1029506"/>
          </a:xfrm>
        </p:spPr>
        <p:txBody>
          <a:bodyPr>
            <a:normAutofit/>
          </a:bodyPr>
          <a:lstStyle/>
          <a:p>
            <a:r>
              <a:rPr lang="en-US" dirty="0" smtClean="0"/>
              <a:t>progress report </a:t>
            </a:r>
            <a:r>
              <a:rPr lang="en-US" dirty="0" smtClean="0"/>
              <a:t>II </a:t>
            </a:r>
            <a:r>
              <a:rPr lang="en-US" dirty="0" smtClean="0"/>
              <a:t>presentation</a:t>
            </a:r>
          </a:p>
          <a:p>
            <a:endParaRPr lang="en-US" dirty="0" smtClean="0"/>
          </a:p>
          <a:p>
            <a:r>
              <a:rPr lang="en-US" dirty="0" smtClean="0"/>
              <a:t>Wednesday </a:t>
            </a:r>
            <a:r>
              <a:rPr lang="en-US" dirty="0" smtClean="0"/>
              <a:t>29</a:t>
            </a:r>
            <a:r>
              <a:rPr lang="en-US" dirty="0" smtClean="0"/>
              <a:t> october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2959" y="6017800"/>
            <a:ext cx="5155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Miss. </a:t>
            </a:r>
            <a:r>
              <a:rPr lang="en-US" b="1" dirty="0" err="1" smtClean="0"/>
              <a:t>Nontra</a:t>
            </a:r>
            <a:r>
              <a:rPr lang="en-US" b="1" dirty="0" smtClean="0"/>
              <a:t> </a:t>
            </a:r>
            <a:r>
              <a:rPr lang="en-US" b="1" dirty="0" err="1" smtClean="0"/>
              <a:t>Mahachanont</a:t>
            </a:r>
            <a:r>
              <a:rPr lang="en-US" b="1" dirty="0" smtClean="0"/>
              <a:t>	542115026</a:t>
            </a:r>
            <a:endParaRPr lang="en-US" dirty="0" smtClean="0"/>
          </a:p>
          <a:p>
            <a:r>
              <a:rPr lang="en-US" b="1" dirty="0" smtClean="0"/>
              <a:t>Mr. </a:t>
            </a:r>
            <a:r>
              <a:rPr lang="en-US" b="1" dirty="0" err="1" smtClean="0"/>
              <a:t>Parinya</a:t>
            </a:r>
            <a:r>
              <a:rPr lang="en-US" b="1" dirty="0" smtClean="0"/>
              <a:t> </a:t>
            </a:r>
            <a:r>
              <a:rPr lang="en-US" b="1" dirty="0" err="1" smtClean="0"/>
              <a:t>Panyanak</a:t>
            </a:r>
            <a:r>
              <a:rPr lang="en-US" b="1" dirty="0" smtClean="0"/>
              <a:t>		542115034</a:t>
            </a:r>
            <a:endParaRPr lang="en-US" dirty="0" smtClean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25" y="350320"/>
            <a:ext cx="6934529" cy="67194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Development model</a:t>
            </a:r>
            <a:endParaRPr lang="th-TH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8974" y="1074058"/>
            <a:ext cx="3817257" cy="349794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/>
              <a:t>Iterative Software Development Process</a:t>
            </a:r>
          </a:p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indent="442913" algn="thaiDist"/>
            <a:r>
              <a:rPr lang="en-US" sz="2400" dirty="0" smtClean="0"/>
              <a:t>We needed to develop the iterative way for review and improve the software and its documents for each development progress until it has finished.</a:t>
            </a:r>
            <a:endParaRPr lang="en-US" sz="2400" dirty="0"/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7117" y="4551537"/>
            <a:ext cx="2047355" cy="1807698"/>
          </a:xfrm>
          <a:prstGeom prst="rect">
            <a:avLst/>
          </a:prstGeom>
          <a:noFill/>
        </p:spPr>
      </p:pic>
      <p:pic>
        <p:nvPicPr>
          <p:cNvPr id="10242" name="Picture 2" descr="http://www.testingexcellence.com/wp-content/uploads/2008/11/iterative_project_development_image.gif"/>
          <p:cNvPicPr>
            <a:picLocks noChangeAspect="1" noChangeArrowheads="1"/>
          </p:cNvPicPr>
          <p:nvPr/>
        </p:nvPicPr>
        <p:blipFill>
          <a:blip r:embed="rId3"/>
          <a:srcRect l="-973" t="-1066" r="-903" b="1103"/>
          <a:stretch>
            <a:fillRect/>
          </a:stretch>
        </p:blipFill>
        <p:spPr bwMode="auto">
          <a:xfrm>
            <a:off x="130629" y="1088571"/>
            <a:ext cx="7402286" cy="544285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1085" y="488199"/>
            <a:ext cx="5805714" cy="64135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Change management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8270" y="3080815"/>
            <a:ext cx="4030760" cy="404339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dirty="0" smtClean="0"/>
              <a:t>Specify version of each document.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85521" y="3375893"/>
            <a:ext cx="57443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/>
              <a:t>Approving the change request by project advisor.</a:t>
            </a:r>
            <a:endParaRPr lang="en-US" sz="2000" dirty="0"/>
          </a:p>
        </p:txBody>
      </p:sp>
      <p:pic>
        <p:nvPicPr>
          <p:cNvPr id="8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18172" y="4853567"/>
            <a:ext cx="2047355" cy="1807698"/>
          </a:xfrm>
          <a:prstGeom prst="rect">
            <a:avLst/>
          </a:prstGeom>
          <a:noFill/>
        </p:spPr>
      </p:pic>
      <p:pic>
        <p:nvPicPr>
          <p:cNvPr id="21506" name="Picture 2" descr="It is expected that the deal will close by the end of October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1459" y="1195756"/>
            <a:ext cx="2088466" cy="2094434"/>
          </a:xfrm>
          <a:prstGeom prst="rect">
            <a:avLst/>
          </a:prstGeom>
          <a:noFill/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51123" y="1573452"/>
          <a:ext cx="4417563" cy="1302639"/>
        </p:xfrm>
        <a:graphic>
          <a:graphicData uri="http://schemas.openxmlformats.org/drawingml/2006/table">
            <a:tbl>
              <a:tblPr/>
              <a:tblGrid>
                <a:gridCol w="692463"/>
                <a:gridCol w="1962928"/>
                <a:gridCol w="1762172"/>
              </a:tblGrid>
              <a:tr h="356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Item name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Baseline Version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7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Project 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Proposal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1.4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3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1.0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207446" y="5692196"/>
            <a:ext cx="67925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Create requirement traceability to trace change document</a:t>
            </a: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264227" y="3945248"/>
          <a:ext cx="3616037" cy="1704340"/>
        </p:xfrm>
        <a:graphic>
          <a:graphicData uri="http://schemas.openxmlformats.org/drawingml/2006/table">
            <a:tbl>
              <a:tblPr/>
              <a:tblGrid>
                <a:gridCol w="1219810"/>
                <a:gridCol w="393071"/>
                <a:gridCol w="392148"/>
                <a:gridCol w="392148"/>
                <a:gridCol w="392148"/>
                <a:gridCol w="393071"/>
                <a:gridCol w="433641"/>
              </a:tblGrid>
              <a:tr h="106588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1" dirty="0" smtClean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- 01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- 04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- 05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- 06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</a:tr>
              <a:tr h="22268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 - 01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68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 - 02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2260220" y="3954939"/>
            <a:ext cx="1250918" cy="1070962"/>
          </a:xfrm>
          <a:prstGeom prst="line">
            <a:avLst/>
          </a:prstGeom>
          <a:noFill/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2150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7" y="6202136"/>
            <a:ext cx="10028041" cy="641350"/>
          </a:xfrm>
        </p:spPr>
        <p:txBody>
          <a:bodyPr>
            <a:noAutofit/>
          </a:bodyPr>
          <a:lstStyle/>
          <a:p>
            <a:r>
              <a:rPr lang="en-US" sz="4000" dirty="0" smtClean="0"/>
              <a:t>Software configuration item table</a:t>
            </a:r>
            <a:endParaRPr lang="en-US" sz="40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707468"/>
              </p:ext>
            </p:extLst>
          </p:nvPr>
        </p:nvGraphicFramePr>
        <p:xfrm>
          <a:off x="703599" y="188686"/>
          <a:ext cx="10733650" cy="5916571"/>
        </p:xfrm>
        <a:graphic>
          <a:graphicData uri="http://schemas.openxmlformats.org/drawingml/2006/table">
            <a:tbl>
              <a:tblPr/>
              <a:tblGrid>
                <a:gridCol w="716852"/>
                <a:gridCol w="1400471"/>
                <a:gridCol w="2965429"/>
                <a:gridCol w="960440"/>
                <a:gridCol w="1366686"/>
                <a:gridCol w="1730791"/>
                <a:gridCol w="1592981"/>
              </a:tblGrid>
              <a:tr h="5634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Item name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File name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File Type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Owner (Role)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Repository (Path)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Baseline Version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68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Project Proposal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Project Proposal_V.1.4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Project\Project Plan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1.4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PMP_V.2.0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Project\PMP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Software Requirement Specification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SRS_V.2.0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.</a:t>
                      </a:r>
                      <a:r>
                        <a:rPr lang="en-US" sz="1600" dirty="0" err="1">
                          <a:latin typeface="Times New Roman"/>
                          <a:ea typeface="Calibri"/>
                          <a:cs typeface="Cordia New"/>
                        </a:rPr>
                        <a:t>docx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Project\SRS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4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Software Design Document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SDD_V.2.0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</a:t>
                      </a: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docx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Project\SDD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7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5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Test Plan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Test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Plan_V.2.0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Project\Test Plan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6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Traceability Record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TR_V.2.0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Project\TR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4173" y="465571"/>
            <a:ext cx="4644571" cy="749105"/>
          </a:xfrm>
        </p:spPr>
        <p:txBody>
          <a:bodyPr>
            <a:noAutofit/>
          </a:bodyPr>
          <a:lstStyle/>
          <a:p>
            <a:r>
              <a:rPr lang="en-US" sz="4000" dirty="0" smtClean="0"/>
              <a:t>repository tool</a:t>
            </a:r>
            <a:endParaRPr lang="en-US" sz="4000" dirty="0"/>
          </a:p>
        </p:txBody>
      </p:sp>
      <p:pic>
        <p:nvPicPr>
          <p:cNvPr id="19458" name="Picture 2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/>
          <a:srcRect l="7778" t="8595" r="8904" b="5544"/>
          <a:stretch>
            <a:fillRect/>
          </a:stretch>
        </p:blipFill>
        <p:spPr bwMode="auto">
          <a:xfrm>
            <a:off x="626352" y="1519756"/>
            <a:ext cx="3685735" cy="3798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5219" y="492369"/>
            <a:ext cx="6935372" cy="5638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507995" y="6117769"/>
            <a:ext cx="10134518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requirement specification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02821" y="911842"/>
            <a:ext cx="7899121" cy="4656405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Progress Repot </a:t>
            </a:r>
            <a:r>
              <a:rPr lang="en-US" sz="3200" b="1" dirty="0" smtClean="0"/>
              <a:t>II</a:t>
            </a:r>
            <a:endParaRPr lang="en-US" sz="3200" b="1" dirty="0" smtClean="0"/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8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Analyze Requirement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Software Requirement Specification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14 </a:t>
            </a:r>
            <a:r>
              <a:rPr lang="en-US" sz="2400" dirty="0" smtClean="0"/>
              <a:t>User Requirement Specification (URS)	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82</a:t>
            </a:r>
            <a:r>
              <a:rPr lang="en-US" sz="2400" dirty="0" smtClean="0"/>
              <a:t> </a:t>
            </a:r>
            <a:r>
              <a:rPr lang="en-US" sz="2400" dirty="0" smtClean="0"/>
              <a:t>System Requirement Specification (SRS)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25</a:t>
            </a:r>
            <a:r>
              <a:rPr lang="en-US" sz="2400" dirty="0" smtClean="0"/>
              <a:t> </a:t>
            </a:r>
            <a:r>
              <a:rPr lang="en-US" sz="2400" dirty="0" smtClean="0"/>
              <a:t>Activity Diagram (AD)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16457" y="4640038"/>
            <a:ext cx="1901370" cy="190137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8173" y="586151"/>
            <a:ext cx="5285197" cy="5450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 URS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95087" y="1687062"/>
            <a:ext cx="11001828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URS-07:</a:t>
            </a:r>
            <a:r>
              <a:rPr lang="en-US" dirty="0"/>
              <a:t> Wholesaler can order bakery products from the product list. An order can </a:t>
            </a:r>
            <a:r>
              <a:rPr lang="en-US" dirty="0" smtClean="0"/>
              <a:t>select </a:t>
            </a:r>
            <a:r>
              <a:rPr lang="en-US" dirty="0"/>
              <a:t>by input bakery </a:t>
            </a:r>
            <a:r>
              <a:rPr lang="en-US" dirty="0" smtClean="0"/>
              <a:t>	product </a:t>
            </a:r>
            <a:r>
              <a:rPr lang="en-US" dirty="0"/>
              <a:t>name, bakery product quantity and delivery date.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087" y="2510346"/>
            <a:ext cx="11241204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SRS-40: </a:t>
            </a:r>
            <a:r>
              <a:rPr lang="en-US" dirty="0"/>
              <a:t>The system shall provide a link for ordering in the order product interface. </a:t>
            </a:r>
            <a:endParaRPr lang="en-US" dirty="0" smtClean="0"/>
          </a:p>
          <a:p>
            <a:endParaRPr lang="en-US" sz="800" b="1" dirty="0" smtClean="0"/>
          </a:p>
          <a:p>
            <a:r>
              <a:rPr lang="en-US" b="1" dirty="0" smtClean="0"/>
              <a:t>SRS-41</a:t>
            </a:r>
            <a:r>
              <a:rPr lang="en-US" b="1" dirty="0"/>
              <a:t>:</a:t>
            </a:r>
            <a:r>
              <a:rPr lang="en-US" dirty="0"/>
              <a:t> The system shall provide an order form in order product page for wholesaler input name of the bakery </a:t>
            </a:r>
            <a:r>
              <a:rPr lang="en-US" dirty="0" smtClean="0"/>
              <a:t>	product</a:t>
            </a:r>
            <a:r>
              <a:rPr lang="en-US" dirty="0"/>
              <a:t>, bakery product quantity and delivery date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b="1" dirty="0"/>
              <a:t>SRS-42:</a:t>
            </a:r>
            <a:r>
              <a:rPr lang="en-US" dirty="0"/>
              <a:t> The system shall generate other information from input bakery name consist of bakery product ID, </a:t>
            </a:r>
            <a:r>
              <a:rPr lang="en-US" dirty="0" smtClean="0"/>
              <a:t>	product </a:t>
            </a:r>
            <a:r>
              <a:rPr lang="en-US" dirty="0"/>
              <a:t>price and product picture in each label of product list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b="1" dirty="0"/>
              <a:t>SRS-43:</a:t>
            </a:r>
            <a:r>
              <a:rPr lang="en-US" dirty="0"/>
              <a:t> The system shall provide a calculating function to compute the total price and discount of each order</a:t>
            </a:r>
            <a:r>
              <a:rPr lang="en-US" dirty="0" smtClean="0"/>
              <a:t>.</a:t>
            </a:r>
          </a:p>
          <a:p>
            <a:endParaRPr lang="en-US" sz="800" dirty="0"/>
          </a:p>
          <a:p>
            <a:r>
              <a:rPr lang="en-US" b="1" dirty="0"/>
              <a:t>SRS-44:</a:t>
            </a:r>
            <a:r>
              <a:rPr lang="en-US" dirty="0"/>
              <a:t> The system shall provide a user interface to display the result of the total price and discount from all </a:t>
            </a:r>
            <a:r>
              <a:rPr lang="en-US" dirty="0" smtClean="0"/>
              <a:t>	bakery </a:t>
            </a:r>
            <a:r>
              <a:rPr lang="en-US" dirty="0"/>
              <a:t>product list.</a:t>
            </a:r>
          </a:p>
          <a:p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294783" y="6056243"/>
            <a:ext cx="4271618" cy="540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3200" b="1" cap="all" noProof="0" dirty="0" smtClean="0">
                <a:solidFill>
                  <a:schemeClr val="accent1"/>
                </a:solidFill>
              </a:rPr>
              <a:t>Wholesaler</a:t>
            </a:r>
            <a:r>
              <a:rPr kumimoji="0" lang="en-US" sz="32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side</a:t>
            </a:r>
            <a:endParaRPr kumimoji="0" lang="th-TH" sz="32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7428" y="4915808"/>
            <a:ext cx="1814285" cy="1814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7124" y="929390"/>
            <a:ext cx="3885068" cy="1852593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Example for</a:t>
            </a:r>
            <a:br>
              <a:rPr lang="en-US" sz="4000" dirty="0" smtClean="0"/>
            </a:br>
            <a:r>
              <a:rPr lang="en-US" sz="4000" dirty="0" smtClean="0"/>
              <a:t>activity</a:t>
            </a:r>
            <a:br>
              <a:rPr lang="en-US" sz="4000" dirty="0" smtClean="0"/>
            </a:br>
            <a:r>
              <a:rPr lang="en-US" sz="4000" dirty="0" smtClean="0"/>
              <a:t>diagram</a:t>
            </a:r>
            <a:endParaRPr lang="en-US" sz="4000" dirty="0"/>
          </a:p>
        </p:txBody>
      </p:sp>
      <p:sp>
        <p:nvSpPr>
          <p:cNvPr id="11272" name="AutoShape 8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274" name="AutoShape 10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8438234" y="3547389"/>
            <a:ext cx="3119401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 smtClean="0"/>
              <a:t>AD-20</a:t>
            </a:r>
          </a:p>
          <a:p>
            <a:pPr algn="ctr"/>
            <a:r>
              <a:rPr lang="en-GB" b="1" dirty="0" smtClean="0"/>
              <a:t>Admin </a:t>
            </a:r>
            <a:r>
              <a:rPr lang="en-GB" b="1" dirty="0"/>
              <a:t>mark order status</a:t>
            </a:r>
            <a:endParaRPr lang="en-US" dirty="0"/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7881258" y="5987143"/>
            <a:ext cx="2612572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3200" b="1" cap="all" dirty="0" smtClean="0">
                <a:solidFill>
                  <a:schemeClr val="accent1"/>
                </a:solidFill>
              </a:rPr>
              <a:t>Admin</a:t>
            </a:r>
            <a:r>
              <a:rPr kumimoji="0" lang="en-US" sz="32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side</a:t>
            </a:r>
            <a:endParaRPr kumimoji="0" lang="th-TH" sz="32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4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2571" y="4898571"/>
            <a:ext cx="1886859" cy="1886859"/>
          </a:xfrm>
          <a:prstGeom prst="rect">
            <a:avLst/>
          </a:prstGeom>
          <a:noFill/>
        </p:spPr>
      </p:pic>
      <p:pic>
        <p:nvPicPr>
          <p:cNvPr id="9" name="รูปภาพ 8" descr="D:\NEST Work\Senior Project\Progress Report II\Diagram\AD 20 - Mark Statu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67" y="145772"/>
            <a:ext cx="7460975" cy="65834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9382" y="1939637"/>
            <a:ext cx="11528280" cy="4718338"/>
          </a:xfrm>
          <a:prstGeom prst="rect">
            <a:avLst/>
          </a:prstGeom>
        </p:spPr>
        <p:txBody>
          <a:bodyPr/>
          <a:lstStyle/>
          <a:p>
            <a:pPr lvl="3"/>
            <a:endParaRPr lang="en-US" sz="1600" dirty="0" smtClean="0"/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833" y="3868448"/>
            <a:ext cx="2167555" cy="1095438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Use Case</a:t>
            </a:r>
          </a:p>
          <a:p>
            <a:pPr algn="ctr"/>
            <a:r>
              <a:rPr lang="en-US" sz="3200" dirty="0" smtClean="0"/>
              <a:t>Scenario</a:t>
            </a:r>
            <a:endParaRPr lang="th-TH" sz="32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275772" y="1146622"/>
            <a:ext cx="3599543" cy="124822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/>
          <a:p>
            <a:pPr marL="274320" lvl="0" indent="-228600" algn="ctr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4000" b="1" dirty="0" smtClean="0">
                <a:solidFill>
                  <a:schemeClr val="accent1"/>
                </a:solidFill>
              </a:rPr>
              <a:t>Requirement Analysis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รูปภาพ 5" descr="D:\NEST Work\Senior Project\Progress Report II\Diagram\Use Case Diagram II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307" y="117564"/>
            <a:ext cx="8316684" cy="6635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783538" y="6088746"/>
            <a:ext cx="4736349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design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173793" y="795728"/>
            <a:ext cx="7017696" cy="4656405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Progress Repot </a:t>
            </a:r>
            <a:r>
              <a:rPr lang="en-US" sz="3200" b="1" dirty="0" smtClean="0"/>
              <a:t>II</a:t>
            </a:r>
            <a:endParaRPr lang="en-US" sz="3200" b="1" dirty="0" smtClean="0"/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Class Diagram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Software Design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19 </a:t>
            </a:r>
            <a:r>
              <a:rPr lang="en-US" sz="2400" dirty="0" smtClean="0"/>
              <a:t>Sequence Diagram (SD)	</a:t>
            </a:r>
          </a:p>
          <a:p>
            <a:pPr marL="71755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 2</a:t>
            </a:r>
            <a:r>
              <a:rPr lang="en-US" sz="2400" dirty="0" smtClean="0"/>
              <a:t>5 </a:t>
            </a:r>
            <a:r>
              <a:rPr lang="en-US" sz="2400" dirty="0"/>
              <a:t>User Interface Design (UI)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 Database </a:t>
            </a:r>
            <a:r>
              <a:rPr lang="en-US" sz="2400" dirty="0" smtClean="0"/>
              <a:t>Design(DB)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69945" y="4542972"/>
            <a:ext cx="2460803" cy="246080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8190" y="2143762"/>
            <a:ext cx="4165601" cy="124680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Example for</a:t>
            </a:r>
            <a:br>
              <a:rPr lang="en-US" sz="4000" dirty="0" smtClean="0"/>
            </a:br>
            <a:r>
              <a:rPr lang="en-US" sz="4000" dirty="0" smtClean="0"/>
              <a:t>class diagram</a:t>
            </a:r>
            <a:endParaRPr lang="en-US" sz="4000" dirty="0"/>
          </a:p>
        </p:txBody>
      </p:sp>
      <p:sp>
        <p:nvSpPr>
          <p:cNvPr id="11272" name="AutoShape 8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274" name="AutoShape 10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7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39201" y="4332513"/>
            <a:ext cx="2525486" cy="2525487"/>
          </a:xfrm>
          <a:prstGeom prst="rect">
            <a:avLst/>
          </a:prstGeom>
          <a:noFill/>
        </p:spPr>
      </p:pic>
      <p:pic>
        <p:nvPicPr>
          <p:cNvPr id="8" name="รูปภาพ 7" descr="https://fbcdn-sphotos-h-a.akamaihd.net/hphotos-ak-xpf1/v/t34.0-12/10735846_803707849672076_842607197_n.jpg?oh=b68960d40bc4a18718d5c4aa19e47280&amp;oe=5449CA45&amp;__gda__=1414121176_1de6292e1d12bf0f14253deb4349bf9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6" y="117564"/>
            <a:ext cx="7477396" cy="6596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081" y="632034"/>
            <a:ext cx="1822862" cy="713509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5313" y="1669143"/>
            <a:ext cx="10203543" cy="4136571"/>
          </a:xfrm>
        </p:spPr>
        <p:txBody>
          <a:bodyPr numCol="2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System Architecture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Project Status Report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Work list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Software Project Management Plan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Software Requirement Specification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Software Design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Software Implementation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Software Testing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Traceability Record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Demo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Problems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Next Progress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4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5330" y="4838394"/>
            <a:ext cx="2047355" cy="1807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3"/>
          <a:stretch/>
        </p:blipFill>
        <p:spPr bwMode="auto">
          <a:xfrm>
            <a:off x="3125423" y="130629"/>
            <a:ext cx="8962073" cy="59339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6116" y="2104554"/>
            <a:ext cx="3759200" cy="17852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sequence diagram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42709" y="4962822"/>
            <a:ext cx="6544492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</a:t>
            </a:r>
            <a:r>
              <a:rPr lang="en-GB" sz="2400" b="1" dirty="0"/>
              <a:t>D </a:t>
            </a:r>
            <a:r>
              <a:rPr lang="en-GB" sz="2400" b="1" dirty="0" smtClean="0"/>
              <a:t>– 15: </a:t>
            </a:r>
            <a:r>
              <a:rPr lang="en-GB" sz="2400" b="1" dirty="0"/>
              <a:t>Admin create ingredient information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 descr="https://fbcdn-sphotos-h-a.akamaihd.net/hphotos-ak-xpa1/v/t34.0-12/10653933_774519952590866_1395947077_n.jpg?oh=908e46a6a586f854ef439b960841e461&amp;oe=53FF4FF1&amp;__gda__=1409266577_d1301464c4ea56821ca39f59b69673d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80" y="143691"/>
            <a:ext cx="10044067" cy="59331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10416" y="6256976"/>
            <a:ext cx="8019139" cy="601024"/>
          </a:xfrm>
        </p:spPr>
        <p:txBody>
          <a:bodyPr>
            <a:noAutofit/>
          </a:bodyPr>
          <a:lstStyle/>
          <a:p>
            <a:r>
              <a:rPr lang="en-US" sz="3600" dirty="0" smtClean="0"/>
              <a:t>Example for database design</a:t>
            </a:r>
            <a:endParaRPr lang="en-US" sz="3600" dirty="0"/>
          </a:p>
        </p:txBody>
      </p:sp>
      <p:pic>
        <p:nvPicPr>
          <p:cNvPr id="5" name="Picture 4" descr="im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37486" y="4814143"/>
            <a:ext cx="2525485" cy="2525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59174" y="171204"/>
            <a:ext cx="8096026" cy="62708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Example for user interface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5" t="19099" r="7051" b="22463"/>
          <a:stretch/>
        </p:blipFill>
        <p:spPr bwMode="auto">
          <a:xfrm>
            <a:off x="927462" y="1124111"/>
            <a:ext cx="10162904" cy="5378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7138101" y="1303382"/>
            <a:ext cx="3664884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UI </a:t>
            </a:r>
            <a:r>
              <a:rPr lang="en-US" sz="2800" dirty="0"/>
              <a:t>– </a:t>
            </a:r>
            <a:r>
              <a:rPr lang="en-US" sz="2800" dirty="0" smtClean="0"/>
              <a:t>24: </a:t>
            </a:r>
            <a:r>
              <a:rPr lang="en-US" sz="2800" dirty="0"/>
              <a:t>Order list page</a:t>
            </a:r>
            <a:endParaRPr lang="th-TH" sz="2800" b="1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830267" y="6074232"/>
            <a:ext cx="6183085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implement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17335" y="984411"/>
            <a:ext cx="7017696" cy="3573072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Progress Repot </a:t>
            </a:r>
            <a:r>
              <a:rPr lang="en-US" sz="3200" b="1" dirty="0" smtClean="0"/>
              <a:t>II</a:t>
            </a:r>
            <a:endParaRPr lang="en-US" sz="3200" b="1" dirty="0" smtClean="0"/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Developing Tools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Develop software comply with SRS &amp; SDD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Order</a:t>
            </a:r>
            <a:r>
              <a:rPr lang="en-US" sz="2400" dirty="0" smtClean="0"/>
              <a:t> </a:t>
            </a:r>
            <a:r>
              <a:rPr lang="en-US" sz="2400" dirty="0" smtClean="0"/>
              <a:t>Management	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Ingredient</a:t>
            </a:r>
            <a:r>
              <a:rPr lang="en-US" sz="2400" dirty="0" smtClean="0"/>
              <a:t> </a:t>
            </a:r>
            <a:r>
              <a:rPr lang="en-US" sz="2400" dirty="0" smtClean="0"/>
              <a:t>Management</a:t>
            </a: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23731" y="4519079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522286" y="6059718"/>
            <a:ext cx="5113718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testing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46364" y="1231153"/>
            <a:ext cx="7017696" cy="2963473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Progress Repot </a:t>
            </a:r>
            <a:r>
              <a:rPr lang="en-US" sz="3200" b="1" dirty="0" smtClean="0"/>
              <a:t>II</a:t>
            </a:r>
            <a:endParaRPr lang="en-US" sz="3200" b="1" dirty="0" smtClean="0"/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Test Plan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Test Plan	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Test Record</a:t>
            </a: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23731" y="4519079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44563" y="522738"/>
            <a:ext cx="7975208" cy="69283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 unit testing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727201" y="1305515"/>
            <a:ext cx="9144000" cy="1931171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Unit Test Case-22 (UTC-22): </a:t>
            </a:r>
            <a:r>
              <a:rPr lang="en-US" sz="2400" dirty="0"/>
              <a:t>public ActionResultDetails (int id = 0</a:t>
            </a:r>
            <a:r>
              <a:rPr lang="en-US" sz="2400" dirty="0" smtClean="0"/>
              <a:t>)</a:t>
            </a:r>
          </a:p>
          <a:p>
            <a:endParaRPr lang="en-US" sz="800" dirty="0"/>
          </a:p>
          <a:p>
            <a:r>
              <a:rPr lang="en-US" sz="2400" b="1" dirty="0"/>
              <a:t>Description: </a:t>
            </a:r>
            <a:r>
              <a:rPr lang="en-US" sz="2400" dirty="0"/>
              <a:t>This unit test case used to check Details (int id=0) </a:t>
            </a:r>
            <a:r>
              <a:rPr lang="en-US" sz="2400" dirty="0" smtClean="0"/>
              <a:t>		method </a:t>
            </a:r>
            <a:r>
              <a:rPr lang="en-US" sz="2400" dirty="0"/>
              <a:t>that can go to the correct page</a:t>
            </a:r>
            <a:r>
              <a:rPr lang="en-US" sz="2400" dirty="0" smtClean="0"/>
              <a:t>.</a:t>
            </a:r>
          </a:p>
          <a:p>
            <a:endParaRPr lang="en-US" sz="800" dirty="0"/>
          </a:p>
          <a:p>
            <a:r>
              <a:rPr lang="en-US" sz="2400" b="1" dirty="0"/>
              <a:t>Test Cases: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617904"/>
              </p:ext>
            </p:extLst>
          </p:nvPr>
        </p:nvGraphicFramePr>
        <p:xfrm>
          <a:off x="915852" y="3077916"/>
          <a:ext cx="10435771" cy="2804160"/>
        </p:xfrm>
        <a:graphic>
          <a:graphicData uri="http://schemas.openxmlformats.org/drawingml/2006/table">
            <a:tbl>
              <a:tblPr/>
              <a:tblGrid>
                <a:gridCol w="551543"/>
                <a:gridCol w="3378925"/>
                <a:gridCol w="1685109"/>
                <a:gridCol w="4820194"/>
              </a:tblGrid>
              <a:tr h="2356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Description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Input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65818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to an ingredient details page and valid ingredient id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{id == 2}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View ("Details",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{Name == “Raisin”, Size == 50, ingreID ==2, Category == Raisin, Picture == \\UploadImages\\210733446_10202588282381156_594892420_n.jpg}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);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44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to an ingredient details page and Invalid ingredient id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{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id == 500}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 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HttpNotFound ();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18056" y="5051897"/>
            <a:ext cx="1756229" cy="1550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32416" y="4504565"/>
            <a:ext cx="2047355" cy="1807698"/>
          </a:xfrm>
          <a:prstGeom prst="rect">
            <a:avLst/>
          </a:prstGeom>
          <a:noFill/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04246"/>
              </p:ext>
            </p:extLst>
          </p:nvPr>
        </p:nvGraphicFramePr>
        <p:xfrm>
          <a:off x="812800" y="1659891"/>
          <a:ext cx="10522857" cy="2844674"/>
        </p:xfrm>
        <a:graphic>
          <a:graphicData uri="http://schemas.openxmlformats.org/drawingml/2006/table">
            <a:tbl>
              <a:tblPr/>
              <a:tblGrid>
                <a:gridCol w="522514"/>
                <a:gridCol w="4513943"/>
                <a:gridCol w="4368800"/>
                <a:gridCol w="1117600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Actual output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Pass/Fail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View ("Details",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{Name == “Raisin”, Size == 50, ingreID ==2, Category == Raisin, Picture == \\UploadImages\\210733446_10202588282381156_594892420_n.jpg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}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);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View ("Details",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{Name == “Raisin”, Size == 50, ingreID ==2, Category == Raisin, Picture == \\UploadImages\\210733446_10202588282381156_594892420_n.jpg}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);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20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 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HttpNotFound 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();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 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HttpNotFound ();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Placeholder 3"/>
          <p:cNvSpPr txBox="1">
            <a:spLocks/>
          </p:cNvSpPr>
          <p:nvPr/>
        </p:nvSpPr>
        <p:spPr>
          <a:xfrm>
            <a:off x="4032689" y="846262"/>
            <a:ext cx="3646808" cy="446961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sz="2800" noProof="0" dirty="0" smtClean="0"/>
              <a:t>Unit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Record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334" y="551766"/>
            <a:ext cx="9601200" cy="69283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 for system testing</a:t>
            </a:r>
            <a:endParaRPr lang="en-US" sz="4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8914" y="1567543"/>
            <a:ext cx="10638972" cy="4339326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System Test Case-12 (STC-12): </a:t>
            </a:r>
            <a:r>
              <a:rPr lang="en-US" sz="2400" dirty="0"/>
              <a:t>Wholesaler can manage own order information </a:t>
            </a:r>
            <a:r>
              <a:rPr lang="en-US" sz="2400" dirty="0" smtClean="0"/>
              <a:t>				         by </a:t>
            </a:r>
            <a:r>
              <a:rPr lang="en-US" sz="2400" dirty="0"/>
              <a:t>edit bakery product name, bakery product </a:t>
            </a:r>
            <a:r>
              <a:rPr lang="en-US" sz="2400" dirty="0" smtClean="0"/>
              <a:t>				         quantity </a:t>
            </a:r>
            <a:r>
              <a:rPr lang="en-US" sz="2400" dirty="0"/>
              <a:t>and delivery date in the order</a:t>
            </a:r>
            <a:r>
              <a:rPr lang="en-US" sz="2400" dirty="0" smtClean="0"/>
              <a:t>.</a:t>
            </a:r>
          </a:p>
          <a:p>
            <a:endParaRPr lang="en-US" sz="800" dirty="0"/>
          </a:p>
          <a:p>
            <a:r>
              <a:rPr lang="en-US" sz="2400" b="1" dirty="0"/>
              <a:t>Description: </a:t>
            </a:r>
            <a:r>
              <a:rPr lang="en-US" sz="2400" dirty="0"/>
              <a:t>This test case is a system testing for URS-08. Wholesaler can </a:t>
            </a:r>
            <a:r>
              <a:rPr lang="en-US" sz="2400" dirty="0" smtClean="0"/>
              <a:t>			manage </a:t>
            </a:r>
            <a:r>
              <a:rPr lang="en-US" sz="2400" dirty="0"/>
              <a:t>own order information; bakery product name, bakery </a:t>
            </a:r>
            <a:r>
              <a:rPr lang="en-US" sz="2400" dirty="0" smtClean="0"/>
              <a:t>			product </a:t>
            </a:r>
            <a:r>
              <a:rPr lang="en-US" sz="2400" dirty="0"/>
              <a:t>quantity and delivery date in the order page</a:t>
            </a:r>
            <a:r>
              <a:rPr lang="en-US" sz="2400" dirty="0" smtClean="0"/>
              <a:t>.</a:t>
            </a:r>
          </a:p>
          <a:p>
            <a:endParaRPr lang="en-US" sz="800" dirty="0"/>
          </a:p>
          <a:p>
            <a:r>
              <a:rPr lang="en-US" sz="2400" b="1" dirty="0"/>
              <a:t>Prerequisite: </a:t>
            </a:r>
            <a:r>
              <a:rPr lang="en-US" sz="2400" dirty="0"/>
              <a:t>The wholesaler must has login to the system and current order </a:t>
            </a:r>
            <a:r>
              <a:rPr lang="en-US" sz="2400" dirty="0" smtClean="0"/>
              <a:t>		 information </a:t>
            </a:r>
            <a:r>
              <a:rPr lang="en-US" sz="2400" dirty="0"/>
              <a:t>has been created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13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41445" y="4852907"/>
            <a:ext cx="2047355" cy="1807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745720" y="6035041"/>
            <a:ext cx="1994715" cy="523962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sz="2400" b="1" dirty="0" smtClean="0"/>
              <a:t>Test Cases</a:t>
            </a:r>
            <a:endParaRPr lang="en-US" sz="2400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403678"/>
              </p:ext>
            </p:extLst>
          </p:nvPr>
        </p:nvGraphicFramePr>
        <p:xfrm>
          <a:off x="396240" y="158201"/>
          <a:ext cx="11364686" cy="5720084"/>
        </p:xfrm>
        <a:graphic>
          <a:graphicData uri="http://schemas.openxmlformats.org/drawingml/2006/table">
            <a:tbl>
              <a:tblPr/>
              <a:tblGrid>
                <a:gridCol w="478971"/>
                <a:gridCol w="3358721"/>
                <a:gridCol w="2794366"/>
                <a:gridCol w="4732628"/>
              </a:tblGrid>
              <a:tr h="3522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Description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Input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6551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input all correctly information to the order product form and order information can send into database.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Bakery product quantity: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340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Delivery Date: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13 October 2014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Send new order information success and keep into the database. After that the system will redirect to details pages.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63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do not inputs bakery product quantity to the order product form.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Bakery product: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“Difuku”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Bakery product quantity: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Delivery Date: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13 October </a:t>
                      </a:r>
                      <a:r>
                        <a:rPr lang="en-US" sz="20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2014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Send new order information unsuccess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ful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and not keep into the database. After that the system give wholesaler input information again.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63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do not inputs delivery date to the order product form.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Bakery product: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“Difuku”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Bakery product quantity: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340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Delivery Date: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Display error message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“The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Delivery Date field is required.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”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After that the system give wholesaler input information again.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4190907" y="715633"/>
            <a:ext cx="3646808" cy="446961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 Test Record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910034"/>
              </p:ext>
            </p:extLst>
          </p:nvPr>
        </p:nvGraphicFramePr>
        <p:xfrm>
          <a:off x="388978" y="1473060"/>
          <a:ext cx="11437258" cy="4368292"/>
        </p:xfrm>
        <a:graphic>
          <a:graphicData uri="http://schemas.openxmlformats.org/drawingml/2006/table">
            <a:tbl>
              <a:tblPr/>
              <a:tblGrid>
                <a:gridCol w="493485"/>
                <a:gridCol w="4775200"/>
                <a:gridCol w="4731657"/>
                <a:gridCol w="1436916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Expected Result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Actual Result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Pass/Fail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Send new order information success and keep into the database. After that the system will redirect to details pages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.</a:t>
                      </a:r>
                      <a:endParaRPr lang="th-TH" sz="20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Send new order information success and keep into the database. After that the system will redirect to details pages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.</a:t>
                      </a:r>
                      <a:endParaRPr lang="th-TH" sz="20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th-TH" sz="18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Send new order information unsuccess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ful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and not keep into the database. After that the system give wholesaler input information again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.</a:t>
                      </a:r>
                      <a:endParaRPr lang="th-TH" sz="20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Send new order information unsuccess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ful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and not keep into the database. After that the system give wholesaler input information again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.</a:t>
                      </a:r>
                      <a:endParaRPr lang="th-TH" sz="20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th-TH" sz="18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Display error message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“The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Delivery Date field is required.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”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After that the system give wholesaler input information again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.</a:t>
                      </a:r>
                      <a:endParaRPr lang="th-TH" sz="20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Display error message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“The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Delivery Date field is required.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”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After that the system give wholesaler input information again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.</a:t>
                      </a:r>
                      <a:endParaRPr lang="th-TH" sz="2000" dirty="0" smtClean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th-TH" sz="18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7424" y="207606"/>
            <a:ext cx="4604397" cy="94594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r>
              <a:rPr lang="en-US" dirty="0" smtClean="0"/>
              <a:t> </a:t>
            </a:r>
            <a:endParaRPr lang="th-TH" dirty="0"/>
          </a:p>
        </p:txBody>
      </p:sp>
      <p:sp>
        <p:nvSpPr>
          <p:cNvPr id="36" name="TextBox 35"/>
          <p:cNvSpPr txBox="1"/>
          <p:nvPr/>
        </p:nvSpPr>
        <p:spPr>
          <a:xfrm>
            <a:off x="4137233" y="1504331"/>
            <a:ext cx="413840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Project is web application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6653" y="2238196"/>
            <a:ext cx="6012873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Software for ordering bakery product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7014" y="3789691"/>
            <a:ext cx="498353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Develop by C# &amp; ASP.NET MVC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54061" y="3014049"/>
            <a:ext cx="8035637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Software for estimating  ingredient in manufacturer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 cstate="print"/>
          <a:srcRect b="6670"/>
          <a:stretch>
            <a:fillRect/>
          </a:stretch>
        </p:blipFill>
        <p:spPr>
          <a:xfrm rot="479086">
            <a:off x="9113836" y="633208"/>
            <a:ext cx="2359645" cy="1333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698" name="Picture 2" descr="http://4.bp.blogspot.com/-UQSKW-teH3A/UEzp5iAIgaI/AAAAAAAAACk/HJ2PntOvjJE/s1600/how-to-learn-c-shar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9739" y="4654264"/>
            <a:ext cx="1856509" cy="1899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4" descr="http://blog.decarufel.net/wp-content/uploads/2014/07/csharp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9327" y="4652325"/>
            <a:ext cx="1929245" cy="192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794" name="Picture 2" descr="Rugelach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4981" y="4659087"/>
            <a:ext cx="2564762" cy="184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85600">
            <a:off x="511492" y="1508070"/>
            <a:ext cx="2860409" cy="111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med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2" animBg="1"/>
      <p:bldP spid="18" grpId="0" animBg="1"/>
      <p:bldP spid="22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455276" y="446179"/>
            <a:ext cx="11086577" cy="7862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 for Traceability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Record Table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81338" y="6283722"/>
            <a:ext cx="643445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Activity Diagram and User Requirement Specification</a:t>
            </a:r>
            <a:endParaRPr lang="th-TH" sz="2000" b="1" dirty="0"/>
          </a:p>
        </p:txBody>
      </p:sp>
      <p:graphicFrame>
        <p:nvGraphicFramePr>
          <p:cNvPr id="2" name="ตาราง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544057"/>
              </p:ext>
            </p:extLst>
          </p:nvPr>
        </p:nvGraphicFramePr>
        <p:xfrm>
          <a:off x="297040" y="1391667"/>
          <a:ext cx="11253244" cy="3434933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201019"/>
                <a:gridCol w="2900258"/>
                <a:gridCol w="1010879"/>
                <a:gridCol w="865263"/>
                <a:gridCol w="1010879"/>
                <a:gridCol w="1024116"/>
                <a:gridCol w="1022914"/>
                <a:gridCol w="1193800"/>
                <a:gridCol w="1024116"/>
              </a:tblGrid>
              <a:tr h="15503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URS-09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Wholesaler can view their current order’s information.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SRS-44 SRS-52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SRS-59 SRS-62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UI-04 UI-22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UI-23 UI-25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SD-13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AD-18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UC-09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UTC-32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STC-14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  <a:tr h="11962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URS-10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Admin can view current order’s information of all members by search keyword.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SRS-49 SRS-59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SRS-61 SRS-62 </a:t>
                      </a:r>
                      <a:r>
                        <a:rPr lang="en-US" sz="2000" dirty="0" smtClean="0">
                          <a:effectLst/>
                        </a:rPr>
                        <a:t>SRS-63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UI-03 UI-23 UI-25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SD-14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AD-19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UC-09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UTC-30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UTC-31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UTC-33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STC-15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1225731" y="807667"/>
            <a:ext cx="2286726" cy="61473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sz="4000" b="1" dirty="0" smtClean="0"/>
              <a:t>Demo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97902" y="4838394"/>
            <a:ext cx="2047355" cy="1807698"/>
          </a:xfrm>
          <a:prstGeom prst="rect">
            <a:avLst/>
          </a:prstGeom>
          <a:noFill/>
        </p:spPr>
      </p:pic>
      <p:pic>
        <p:nvPicPr>
          <p:cNvPr id="5122" name="Picture 2" descr="http://www.billtrust.com/sites/default/files/content-images/Demo-banner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-1928813"/>
            <a:ext cx="7077075" cy="1362075"/>
          </a:xfrm>
          <a:prstGeom prst="rect">
            <a:avLst/>
          </a:prstGeom>
          <a:noFill/>
        </p:spPr>
      </p:pic>
      <p:pic>
        <p:nvPicPr>
          <p:cNvPr id="5126" name="Picture 6" descr="http://www.billtrust.com/sites/default/files/content-images/demo-icon.png"/>
          <p:cNvPicPr>
            <a:picLocks noChangeAspect="1" noChangeArrowheads="1"/>
          </p:cNvPicPr>
          <p:nvPr/>
        </p:nvPicPr>
        <p:blipFill>
          <a:blip r:embed="rId4"/>
          <a:srcRect t="15876" b="15806"/>
          <a:stretch>
            <a:fillRect/>
          </a:stretch>
        </p:blipFill>
        <p:spPr bwMode="auto">
          <a:xfrm>
            <a:off x="3427185" y="1638670"/>
            <a:ext cx="6311900" cy="431218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1001485" y="470243"/>
            <a:ext cx="5458695" cy="6788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Problems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7828" y="4692147"/>
            <a:ext cx="2278743" cy="2012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133598" y="1161142"/>
            <a:ext cx="8403771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Lack Writing English skills.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Bad communication within team members.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Requirements </a:t>
            </a:r>
            <a:r>
              <a:rPr lang="en-US" sz="2800" dirty="0"/>
              <a:t>might be change.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Unit test case</a:t>
            </a:r>
            <a:r>
              <a:rPr lang="th-TH" sz="2800" dirty="0" smtClean="0"/>
              <a:t> </a:t>
            </a:r>
            <a:r>
              <a:rPr lang="en-US" sz="2800" dirty="0" smtClean="0"/>
              <a:t>not enough.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Have a problem with sequence Diagram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Too short time for implement</a:t>
            </a:r>
            <a:r>
              <a:rPr lang="en-US" sz="2800" dirty="0" smtClean="0"/>
              <a:t> </a:t>
            </a:r>
            <a:endParaRPr lang="en-US" sz="2800" dirty="0" smtClean="0"/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Deliverables </a:t>
            </a:r>
            <a:r>
              <a:rPr lang="en-US" sz="2800" dirty="0" smtClean="0"/>
              <a:t>delay.</a:t>
            </a: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662" y="667658"/>
            <a:ext cx="10896600" cy="5277542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>Thank you</a:t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8800" b="0" dirty="0" smtClean="0"/>
              <a:t>for your</a:t>
            </a:r>
            <a:br>
              <a:rPr lang="en-US" sz="8800" b="0" dirty="0" smtClean="0"/>
            </a:br>
            <a:r>
              <a:rPr lang="en-US" sz="8800" b="0" dirty="0" smtClean="0"/>
              <a:t>attention</a:t>
            </a:r>
            <a:endParaRPr lang="th-TH" sz="8800" b="0" dirty="0"/>
          </a:p>
        </p:txBody>
      </p:sp>
      <p:pic>
        <p:nvPicPr>
          <p:cNvPr id="6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8801" y="4027713"/>
            <a:ext cx="2525486" cy="2525487"/>
          </a:xfrm>
          <a:prstGeom prst="rect">
            <a:avLst/>
          </a:prstGeom>
          <a:noFill/>
        </p:spPr>
      </p:pic>
      <p:pic>
        <p:nvPicPr>
          <p:cNvPr id="8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96419" y="3860800"/>
            <a:ext cx="2332265" cy="233226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021" y="3580210"/>
            <a:ext cx="7005711" cy="2742027"/>
          </a:xfrm>
        </p:spPr>
        <p:txBody>
          <a:bodyPr>
            <a:noAutofit/>
          </a:bodyPr>
          <a:lstStyle/>
          <a:p>
            <a:r>
              <a:rPr lang="en-US" sz="20000" dirty="0" smtClean="0"/>
              <a:t>Q &amp; A</a:t>
            </a:r>
            <a:endParaRPr lang="th-TH" sz="20000" dirty="0"/>
          </a:p>
        </p:txBody>
      </p:sp>
      <p:pic>
        <p:nvPicPr>
          <p:cNvPr id="4" name="Picture 6" descr="http://www.byrneweb.com/ben/graphics/traditional/manufact.gif"/>
          <p:cNvPicPr>
            <a:picLocks noChangeAspect="1" noChangeArrowheads="1"/>
          </p:cNvPicPr>
          <p:nvPr/>
        </p:nvPicPr>
        <p:blipFill>
          <a:blip r:embed="rId2">
            <a:lum bright="3000" contrast="5000"/>
          </a:blip>
          <a:srcRect/>
          <a:stretch>
            <a:fillRect/>
          </a:stretch>
        </p:blipFill>
        <p:spPr bwMode="auto">
          <a:xfrm flipH="1">
            <a:off x="3701142" y="246744"/>
            <a:ext cx="4223655" cy="315855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9382" y="1939637"/>
            <a:ext cx="11528280" cy="4718338"/>
          </a:xfrm>
          <a:prstGeom prst="rect">
            <a:avLst/>
          </a:prstGeom>
        </p:spPr>
        <p:txBody>
          <a:bodyPr/>
          <a:lstStyle/>
          <a:p>
            <a:pPr lvl="3"/>
            <a:endParaRPr lang="en-US" sz="1600" dirty="0" smtClean="0"/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5087" y="3111572"/>
            <a:ext cx="3744685" cy="1077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Traditional </a:t>
            </a:r>
            <a:r>
              <a:rPr lang="en-US" sz="3200" b="1" dirty="0" smtClean="0">
                <a:solidFill>
                  <a:schemeClr val="bg1"/>
                </a:solidFill>
              </a:rPr>
              <a:t>Workflow 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รูปภาพ 5" descr="D:\NEST Work\Senior Project\Progress Report II\Diagram\Old Flowchart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477" y="275590"/>
            <a:ext cx="7069773" cy="6382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946234" y="177305"/>
            <a:ext cx="5981866" cy="5683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System architecture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รูปภาพ 4" descr="D:\NEST Work\Senior Project\Progress Report II\Diagram\System Architectur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898071"/>
            <a:ext cx="11976100" cy="5854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9293" y="5902030"/>
            <a:ext cx="6289325" cy="762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Project status report</a:t>
            </a:r>
            <a:endParaRPr lang="th-TH" sz="4000" dirty="0"/>
          </a:p>
        </p:txBody>
      </p:sp>
      <p:pic>
        <p:nvPicPr>
          <p:cNvPr id="24578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54530" y="5094513"/>
            <a:ext cx="1628239" cy="1628239"/>
          </a:xfrm>
          <a:prstGeom prst="rect">
            <a:avLst/>
          </a:prstGeom>
          <a:noFill/>
        </p:spPr>
      </p:pic>
      <p:graphicFrame>
        <p:nvGraphicFramePr>
          <p:cNvPr id="3" name="ตาราง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235248"/>
              </p:ext>
            </p:extLst>
          </p:nvPr>
        </p:nvGraphicFramePr>
        <p:xfrm>
          <a:off x="1606731" y="300445"/>
          <a:ext cx="8059784" cy="5240412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2163253"/>
                <a:gridCol w="423194"/>
                <a:gridCol w="1465182"/>
                <a:gridCol w="2429015"/>
                <a:gridCol w="1579140"/>
              </a:tblGrid>
              <a:tr h="316833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name: Web-based Ordering &amp; Ingredient Estimating for Bakery Manufacturer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48478" marR="48478" marT="24239" marB="24239"/>
                </a:tc>
              </a:tr>
              <a:tr h="4832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Prepared by: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Nontra Mahachanont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Parinya Panyanak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Date: 29 October 2014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Report Process: Project Progress Report 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48478" marR="48478" marT="24239" marB="24239"/>
                </a:tc>
              </a:tr>
              <a:tr h="230100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Overall Status: 70 %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48478" marR="48478" marT="24239" marB="24239"/>
                </a:tc>
              </a:tr>
              <a:tr h="1564683">
                <a:tc grid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smtClean="0">
                          <a:effectLst/>
                        </a:rPr>
                        <a:t>Feature</a:t>
                      </a:r>
                      <a:r>
                        <a:rPr lang="en-US" sz="1200" dirty="0">
                          <a:effectLst/>
                        </a:rPr>
                        <a:t>: Order Management and Ingredient Management</a:t>
                      </a: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 Wholesaler can order bakery product from the product list</a:t>
                      </a: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 Wholesaler can manage own order information</a:t>
                      </a: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 Wholesaler can view their current’s order information</a:t>
                      </a: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 Admin can view all current’s order information</a:t>
                      </a: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 Admin can mark progressive of order status</a:t>
                      </a: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 Wholesaler can view their progress order status</a:t>
                      </a:r>
                    </a:p>
                    <a:p>
                      <a:pPr marL="901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 Admin can manage all ingredient information</a:t>
                      </a:r>
                    </a:p>
                    <a:p>
                      <a:pPr marL="9017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 Admin can view all ingredient information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48478" marR="48478" marT="24239" marB="24239"/>
                </a:tc>
              </a:tr>
              <a:tr h="194064">
                <a:tc grid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smtClean="0">
                          <a:effectLst/>
                        </a:rPr>
                        <a:t>Milestone </a:t>
                      </a:r>
                      <a:r>
                        <a:rPr lang="en-US" sz="1200" dirty="0">
                          <a:effectLst/>
                        </a:rPr>
                        <a:t>Deliverables performance reporting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48478" marR="48478" marT="24239" marB="24239"/>
                </a:tc>
              </a:tr>
              <a:tr h="1764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 Deliverables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Due Date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% Complete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Deliverable Status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</a:tr>
              <a:tr h="230100">
                <a:tc grid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Progress Report II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2518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Project Management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29 October 2014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100 %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 schedule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</a:tr>
              <a:tr h="169817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Requirement Specification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 October 2014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100 %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 schedule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</a:tr>
              <a:tr h="116721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Software Design Document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 October 2014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80 %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After schedule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</a:tr>
              <a:tr h="168128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Implementation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29 October 2014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90 %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After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</a:tr>
              <a:tr h="17641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Plan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 October 2014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90 %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After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</a:tr>
              <a:tr h="17641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Record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 October 2014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</a:tr>
              <a:tr h="176410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Traceability Record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 October 2014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</a:tr>
            </a:tbl>
          </a:graphicData>
        </a:graphic>
      </p:graphicFrame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1672046" y="6122009"/>
            <a:ext cx="8792746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Work list in progress report </a:t>
            </a: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II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350510" y="170214"/>
          <a:ext cx="7257946" cy="5591956"/>
        </p:xfrm>
        <a:graphic>
          <a:graphicData uri="http://schemas.openxmlformats.org/drawingml/2006/table">
            <a:tbl>
              <a:tblPr/>
              <a:tblGrid>
                <a:gridCol w="1167363"/>
                <a:gridCol w="2883584"/>
                <a:gridCol w="1603499"/>
                <a:gridCol w="1603500"/>
              </a:tblGrid>
              <a:tr h="2919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Calibri"/>
                          <a:cs typeface="Cordia New"/>
                        </a:rPr>
                        <a:t>Review Item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Responsibility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Reviewer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30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Project Proposal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Software Requirement Specification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Software Design Document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4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Implementation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Unit Test Report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5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System Test Report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latin typeface="Times New Roman"/>
                          <a:ea typeface="Calibri"/>
                          <a:cs typeface="Cordia New"/>
                        </a:rPr>
                        <a:t>6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Traceability Record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Project Status Report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Change Request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6339" y="4731656"/>
            <a:ext cx="2301147" cy="230114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49934" y="6059714"/>
            <a:ext cx="9985829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project management plan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91508" y="882813"/>
            <a:ext cx="7017696" cy="4656405"/>
          </a:xfrm>
          <a:prstGeom prst="rect">
            <a:avLst/>
          </a:prstGeom>
        </p:spPr>
        <p:txBody>
          <a:bodyPr/>
          <a:lstStyle/>
          <a:p>
            <a:pPr marL="274320" marR="0" lvl="0" indent="-22860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 in Project Progress Repot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II</a:t>
            </a:r>
            <a:endParaRPr kumimoji="0" 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Estimate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Duration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Development Model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Change Management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Configuration Item Table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Repository Tool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39846" y="4504565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06" y="732190"/>
            <a:ext cx="6423523" cy="692834"/>
          </a:xfrm>
        </p:spPr>
        <p:txBody>
          <a:bodyPr>
            <a:noAutofit/>
          </a:bodyPr>
          <a:lstStyle/>
          <a:p>
            <a:r>
              <a:rPr lang="en-US" sz="4000" dirty="0" smtClean="0"/>
              <a:t>Estimate duration</a:t>
            </a:r>
            <a:endParaRPr lang="en-US" sz="4000" dirty="0"/>
          </a:p>
        </p:txBody>
      </p:sp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44645" y="4867422"/>
            <a:ext cx="2047355" cy="1807698"/>
          </a:xfrm>
          <a:prstGeom prst="rect">
            <a:avLst/>
          </a:prstGeom>
          <a:noFill/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385745"/>
              </p:ext>
            </p:extLst>
          </p:nvPr>
        </p:nvGraphicFramePr>
        <p:xfrm>
          <a:off x="333828" y="1814282"/>
          <a:ext cx="11495313" cy="3017813"/>
        </p:xfrm>
        <a:graphic>
          <a:graphicData uri="http://schemas.openxmlformats.org/drawingml/2006/table">
            <a:tbl>
              <a:tblPr/>
              <a:tblGrid>
                <a:gridCol w="2658182"/>
                <a:gridCol w="3820034"/>
                <a:gridCol w="5017097"/>
              </a:tblGrid>
              <a:tr h="490506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Progress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Duration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Tasks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44811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Proposal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07 February 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02 April 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Proposal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Document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8535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Progress </a:t>
                      </a: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Report I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15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April 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13 August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Feature#1: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Member Management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8255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Feature#2: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Product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Management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472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Progress </a:t>
                      </a: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Report II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18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August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29</a:t>
                      </a:r>
                      <a:r>
                        <a:rPr lang="en-US" sz="2400" baseline="0" dirty="0" smtClean="0">
                          <a:latin typeface="Times New Roman"/>
                          <a:ea typeface="Calibri"/>
                          <a:cs typeface="Cordia New"/>
                        </a:rPr>
                        <a:t> October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Feature#3: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Order Management</a:t>
                      </a: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Feature#4: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Ingredient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Management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Progress I_V.1.0</Template>
  <TotalTime>0</TotalTime>
  <Words>1402</Words>
  <Application>Microsoft Office PowerPoint</Application>
  <PresentationFormat>แบบจอกว้าง</PresentationFormat>
  <Paragraphs>452</Paragraphs>
  <Slides>34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34</vt:i4>
      </vt:variant>
    </vt:vector>
  </HeadingPairs>
  <TitlesOfParts>
    <vt:vector size="44" baseType="lpstr">
      <vt:lpstr>Angsana New</vt:lpstr>
      <vt:lpstr>Arial</vt:lpstr>
      <vt:lpstr>Baskerville Old Face</vt:lpstr>
      <vt:lpstr>Calibri</vt:lpstr>
      <vt:lpstr>Cambria</vt:lpstr>
      <vt:lpstr>Cordia New</vt:lpstr>
      <vt:lpstr>DilleniaUPC</vt:lpstr>
      <vt:lpstr>Times New Roman</vt:lpstr>
      <vt:lpstr>Wingdings</vt:lpstr>
      <vt:lpstr>Red Line Business 16x9</vt:lpstr>
      <vt:lpstr>Web-Based Ordering &amp; Ingredient estimating for bakery Manufacturer</vt:lpstr>
      <vt:lpstr>agenda</vt:lpstr>
      <vt:lpstr>Introduction </vt:lpstr>
      <vt:lpstr>งานนำเสนอ PowerPoint</vt:lpstr>
      <vt:lpstr>งานนำเสนอ PowerPoint</vt:lpstr>
      <vt:lpstr>Project status report</vt:lpstr>
      <vt:lpstr>งานนำเสนอ PowerPoint</vt:lpstr>
      <vt:lpstr>งานนำเสนอ PowerPoint</vt:lpstr>
      <vt:lpstr>Estimate duration</vt:lpstr>
      <vt:lpstr>Development model</vt:lpstr>
      <vt:lpstr>งานนำเสนอ PowerPoint</vt:lpstr>
      <vt:lpstr>งานนำเสนอ PowerPoint</vt:lpstr>
      <vt:lpstr>repository tool</vt:lpstr>
      <vt:lpstr>งานนำเสนอ PowerPoint</vt:lpstr>
      <vt:lpstr>งานนำเสนอ PowerPoint</vt:lpstr>
      <vt:lpstr>Example for activity diagram</vt:lpstr>
      <vt:lpstr>งานนำเสนอ PowerPoint</vt:lpstr>
      <vt:lpstr>งานนำเสนอ PowerPoint</vt:lpstr>
      <vt:lpstr>Example for class diagram</vt:lpstr>
      <vt:lpstr>งานนำเสนอ PowerPoint</vt:lpstr>
      <vt:lpstr>Example for database design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Example for system testing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    Thank you  for your attention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2014-10-28T16:55:10Z</dcterms:created>
  <dcterms:modified xsi:type="dcterms:W3CDTF">2014-10-28T18:33:42Z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